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458200" cy="156666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Відношення і пропорції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2195736" y="332656"/>
            <a:ext cx="4968552" cy="100811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836712"/>
            <a:ext cx="4760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bliqueTop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Перевір себе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Розв</a:t>
            </a:r>
            <a:r>
              <a:rPr lang="uk-UA" dirty="0" smtClean="0">
                <a:latin typeface="Franklin Gothic Medium"/>
              </a:rPr>
              <a:t>'</a:t>
            </a:r>
            <a:r>
              <a:rPr lang="uk-UA" dirty="0" smtClean="0"/>
              <a:t>яжи рівняння:</a:t>
            </a:r>
          </a:p>
          <a:p>
            <a:pPr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45 : 18 = 180 : 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х;    б) 21 : х = 36 : 12;     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1844824"/>
            <a:ext cx="2362200" cy="11811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2647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717032"/>
            <a:ext cx="1914525" cy="800100"/>
          </a:xfrm>
          <a:prstGeom prst="rect">
            <a:avLst/>
          </a:prstGeom>
          <a:noFill/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013176"/>
            <a:ext cx="981075" cy="447675"/>
          </a:xfrm>
          <a:prstGeom prst="rect">
            <a:avLst/>
          </a:prstGeom>
          <a:noFill/>
        </p:spPr>
      </p:pic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5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3789040"/>
            <a:ext cx="1733550" cy="800100"/>
          </a:xfrm>
          <a:prstGeom prst="rect">
            <a:avLst/>
          </a:prstGeom>
          <a:noFill/>
        </p:spPr>
      </p:pic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941168"/>
            <a:ext cx="800100" cy="447675"/>
          </a:xfrm>
          <a:prstGeom prst="rect">
            <a:avLst/>
          </a:prstGeom>
          <a:noFill/>
        </p:spPr>
      </p:pic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0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789040"/>
            <a:ext cx="1866900" cy="847725"/>
          </a:xfrm>
          <a:prstGeom prst="rect">
            <a:avLst/>
          </a:prstGeom>
          <a:noFill/>
        </p:spPr>
      </p:pic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941168"/>
            <a:ext cx="1047750" cy="447675"/>
          </a:xfrm>
          <a:prstGeom prst="rect">
            <a:avLst/>
          </a:prstGeom>
          <a:noFill/>
        </p:spPr>
      </p:pic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1304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2209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2195736" y="332656"/>
            <a:ext cx="4968552" cy="100811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836712"/>
            <a:ext cx="4760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bliqueTop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Перевір себе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Яблука при сушінні втрачають 84% своєї маси. Скільки треба взяти свіжих яблук, щоб отримати 64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сушених?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х кг – 100%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64 кг – 16%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х : 64 = 100 : 16</a:t>
            </a:r>
          </a:p>
          <a:p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5567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2647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1304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2209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085184"/>
            <a:ext cx="3524250" cy="800100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2195736" y="332656"/>
            <a:ext cx="4968552" cy="100811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836712"/>
            <a:ext cx="4760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bliqueTop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Перевір себе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5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катер пройшов 100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км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Яку відстань пройде катер за 3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 такій самій швидкості руху ?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– 100 км;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– х км.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5 : 3 = 100 : х</a:t>
            </a:r>
          </a:p>
          <a:p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2647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1304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2209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5013176"/>
            <a:ext cx="3024337" cy="1008112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V="1">
            <a:off x="683568" y="328498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3419872" y="328498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2195736" y="332656"/>
            <a:ext cx="4968552" cy="100811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836712"/>
            <a:ext cx="4760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bliqueTop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Перевір себе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Два прямокутники мають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одинакову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площу. Довжина першого прямокутника 1,8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а ширина 1,2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довжина другого 2,4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знайдіть ширину другого прямокутника.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1,8 м – 1,2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2,4 м – х м.</a:t>
            </a:r>
          </a:p>
          <a:p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2647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216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1304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2209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085184"/>
            <a:ext cx="3628718" cy="936104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1304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077072"/>
            <a:ext cx="1671614" cy="936104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1304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683568" y="292494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059832" y="292494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899592" y="692696"/>
            <a:ext cx="7920880" cy="396044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Бажаю успіхів !!!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00563" y="5589588"/>
            <a:ext cx="4175125" cy="83661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Свінтозельська В.М.</a:t>
            </a:r>
          </a:p>
          <a:p>
            <a:pPr>
              <a:defRPr/>
            </a:pPr>
            <a:r>
              <a:rPr lang="uk-UA" dirty="0"/>
              <a:t>Вчитель математики</a:t>
            </a:r>
          </a:p>
          <a:p>
            <a:pPr>
              <a:defRPr/>
            </a:pPr>
            <a:r>
              <a:rPr lang="uk-UA" dirty="0"/>
              <a:t> </a:t>
            </a:r>
            <a:r>
              <a:rPr lang="uk-UA" dirty="0" err="1"/>
              <a:t>Стовпецької</a:t>
            </a:r>
            <a:r>
              <a:rPr lang="uk-UA" dirty="0"/>
              <a:t> ЗОШ І-ІІІ ступенів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4525963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Частку двох чисел називають </a:t>
            </a:r>
            <a:r>
              <a:rPr lang="uk-UA" sz="3600" b="1" dirty="0" smtClean="0"/>
              <a:t>відношенням цих чисел</a:t>
            </a:r>
            <a:r>
              <a:rPr lang="uk-UA" sz="3600" dirty="0" smtClean="0"/>
              <a:t>.</a:t>
            </a:r>
          </a:p>
          <a:p>
            <a:endParaRPr lang="uk-UA" sz="3600" dirty="0" smtClean="0"/>
          </a:p>
          <a:p>
            <a:r>
              <a:rPr lang="uk-UA" sz="3600" dirty="0" smtClean="0"/>
              <a:t>Відношення показує, у скільки разів перше число більше другого, тобто яку частину перше число становить від другого.</a:t>
            </a:r>
            <a:endParaRPr lang="ru-RU" sz="36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644008" y="5661248"/>
            <a:ext cx="1008112" cy="720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00192" y="5445224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28384" y="558924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1196752"/>
            <a:ext cx="6912768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dirty="0" smtClean="0"/>
              <a:t>Основні властивості відношень</a:t>
            </a:r>
            <a:endParaRPr lang="ru-RU" sz="5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6886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Відношення величин замінюють відношенням чисел, які їх вимірюють.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Відношення більших чисел можна замінити відношенням менших чисел. Наприклад, відношення 12000 : 6 можна замінити відношенням 2000 : 1;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відношення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70 : 35 можна замінити відношенням 2 : 1.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Відношення дробових чисел можна замінити відношенням цілих чисел.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96336" y="40466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0" y="5733256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Пропорцією називається рівність двох відношень.</a:t>
            </a:r>
          </a:p>
          <a:p>
            <a:r>
              <a:rPr lang="uk-UA" dirty="0" smtClean="0"/>
              <a:t>Числа, які складають пропорцію, називаються </a:t>
            </a:r>
            <a:r>
              <a:rPr lang="uk-UA" b="1" dirty="0" smtClean="0"/>
              <a:t>членами пропорції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Пропорцію можна записати за допомогою букв:                   </a:t>
            </a:r>
            <a:r>
              <a:rPr lang="en-US" i="1" dirty="0" smtClean="0"/>
              <a:t>,</a:t>
            </a:r>
            <a:r>
              <a:rPr lang="en-US" i="1" dirty="0" err="1" smtClean="0"/>
              <a:t>або</a:t>
            </a:r>
            <a:r>
              <a:rPr lang="uk-UA" i="1" dirty="0" smtClean="0"/>
              <a:t>          .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i="1" dirty="0" smtClean="0"/>
              <a:t>a, d</a:t>
            </a:r>
            <a:r>
              <a:rPr lang="uk-UA" i="1" dirty="0" smtClean="0"/>
              <a:t> </a:t>
            </a:r>
            <a:r>
              <a:rPr lang="uk-UA" dirty="0" smtClean="0"/>
              <a:t>– крайні члени пропорції;</a:t>
            </a:r>
            <a:endParaRPr lang="en-US" dirty="0" smtClean="0"/>
          </a:p>
          <a:p>
            <a:r>
              <a:rPr lang="en-US" i="1" dirty="0" smtClean="0"/>
              <a:t> </a:t>
            </a:r>
            <a:r>
              <a:rPr lang="en-US" i="1" dirty="0" smtClean="0"/>
              <a:t>b, c</a:t>
            </a:r>
            <a:r>
              <a:rPr lang="uk-UA" i="1" dirty="0" smtClean="0"/>
              <a:t> </a:t>
            </a:r>
            <a:r>
              <a:rPr lang="uk-UA" dirty="0" smtClean="0"/>
              <a:t>– середні члени пропорції.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971600" y="260648"/>
            <a:ext cx="684076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Пропорції</a:t>
            </a:r>
            <a:endParaRPr lang="ru-RU" sz="6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4293096"/>
            <a:ext cx="1609725" cy="4095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221088"/>
            <a:ext cx="762000" cy="67627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71600" y="260648"/>
            <a:ext cx="6840760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Основна властивість пропорції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8" y="1628800"/>
            <a:ext cx="7848872" cy="10081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Основна властивість пропорції 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· d = b · c</a:t>
            </a:r>
            <a:r>
              <a:rPr lang="uk-UA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-- добуток крайніх членів пропорції дорівнює добутку середніх членів пропорції.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4509120"/>
            <a:ext cx="8208912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Невідомий крайній член пропорції дорівнює добутку середніх членів, діленому на відомий крайній член пропорції.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1560" y="5661248"/>
            <a:ext cx="8136904" cy="10081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Невідомий середній член пропорції дорівнює добутку крайніх членів, діленому на відомий середній член пропорції.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19872" y="2924944"/>
            <a:ext cx="2232248" cy="1368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3068960"/>
            <a:ext cx="1238250" cy="101917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476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779912" y="2996952"/>
            <a:ext cx="1440160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3851920" y="2996952"/>
            <a:ext cx="1440160" cy="115212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объединение 5"/>
          <p:cNvSpPr/>
          <p:nvPr/>
        </p:nvSpPr>
        <p:spPr>
          <a:xfrm>
            <a:off x="1547664" y="692696"/>
            <a:ext cx="7416824" cy="33123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/>
          </a:p>
          <a:p>
            <a:pPr algn="ctr"/>
            <a:endParaRPr lang="uk-UA" sz="1600" dirty="0" smtClean="0"/>
          </a:p>
          <a:p>
            <a:pPr algn="ctr"/>
            <a:endParaRPr lang="uk-UA" sz="1600" dirty="0" smtClean="0"/>
          </a:p>
          <a:p>
            <a:pPr algn="ctr"/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Дві </a:t>
            </a:r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величини називають </a:t>
            </a:r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прямо пропорційними </a:t>
            </a:r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якщо при збільшенні (зменшенні) однієї з них у декілька разів друга величина збільшується (зменшується) у стільки ж разів.</a:t>
            </a:r>
          </a:p>
          <a:p>
            <a:pPr algn="ctr"/>
            <a:endParaRPr lang="ru-RU" sz="1600" dirty="0"/>
          </a:p>
        </p:txBody>
      </p:sp>
      <p:sp>
        <p:nvSpPr>
          <p:cNvPr id="7" name="Блок-схема: извлечение 6"/>
          <p:cNvSpPr/>
          <p:nvPr/>
        </p:nvSpPr>
        <p:spPr>
          <a:xfrm>
            <a:off x="251520" y="2852936"/>
            <a:ext cx="7488832" cy="3096344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Якщо дві величини прямо пропорційні, то відношення відповідних значень цих величин рівні.</a:t>
            </a:r>
            <a:endParaRPr lang="ru-RU" sz="2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внутренняя память 4"/>
          <p:cNvSpPr/>
          <p:nvPr/>
        </p:nvSpPr>
        <p:spPr>
          <a:xfrm>
            <a:off x="0" y="0"/>
            <a:ext cx="9144000" cy="3356992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Дві величини називають обернено пропорційними, якщо при збільшенні (зменшенні) однієї з них у декілька разів друга величина зменшується (збільшується) у стільки ж разів.</a:t>
            </a:r>
            <a:endParaRPr lang="uk-UA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Блок-схема: внутренняя память 6"/>
          <p:cNvSpPr/>
          <p:nvPr/>
        </p:nvSpPr>
        <p:spPr>
          <a:xfrm>
            <a:off x="0" y="3356992"/>
            <a:ext cx="9144000" cy="350100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Якщо дві величини обернено пропорційні, то відношення значень однієї величини дорівнює оберненому відношенню відповідних значень другої величини.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971600" y="404664"/>
            <a:ext cx="7200800" cy="17281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">
              <a:avLst/>
            </a:prstTxWarp>
          </a:bodyPr>
          <a:lstStyle/>
          <a:p>
            <a:pPr algn="ctr"/>
            <a:endParaRPr lang="ru-RU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1196752"/>
            <a:ext cx="5323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Слід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пам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Franklin Gothic Medium"/>
              </a:rPr>
              <a:t>'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ятати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067944" y="2060848"/>
            <a:ext cx="100811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755576" y="2924944"/>
            <a:ext cx="7704856" cy="338437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 розв‘язуванні задач за допомогою пропорції спочатку треба встановити, чи є задані величини прямо пропорційними.</a:t>
            </a: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461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Відношення і пропорції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Відношення і пропорції</dc:title>
  <dc:creator>Лесічка</dc:creator>
  <cp:lastModifiedBy>Пользователь Windows</cp:lastModifiedBy>
  <cp:revision>1</cp:revision>
  <dcterms:created xsi:type="dcterms:W3CDTF">2015-01-29T14:23:42Z</dcterms:created>
  <dcterms:modified xsi:type="dcterms:W3CDTF">2015-01-29T16:46:37Z</dcterms:modified>
</cp:coreProperties>
</file>